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56" r:id="rId2"/>
    <p:sldId id="257" r:id="rId3"/>
    <p:sldId id="258" r:id="rId4"/>
    <p:sldId id="284" r:id="rId5"/>
    <p:sldId id="285" r:id="rId6"/>
    <p:sldId id="286"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3" r:id="rId31"/>
    <p:sldId id="28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dsaye" initials="L" lastIdx="4" clrIdx="0"/>
  <p:cmAuthor id="1" name="Vanessa Weber"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9B8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75"/>
    <p:restoredTop sz="99848" autoAdjust="0"/>
  </p:normalViewPr>
  <p:slideViewPr>
    <p:cSldViewPr snapToGrid="0" snapToObjects="1">
      <p:cViewPr varScale="1">
        <p:scale>
          <a:sx n="74" d="100"/>
          <a:sy n="74" d="100"/>
        </p:scale>
        <p:origin x="-127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742DA-5540-480A-860F-71AC9EF2A49B}" type="datetimeFigureOut">
              <a:rPr lang="en-ZA" smtClean="0"/>
              <a:pPr/>
              <a:t>2025-07-29</a:t>
            </a:fld>
            <a:endParaRPr lang="en-Z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140F88-93B1-440E-A591-D76F0FE18F60}" type="slidenum">
              <a:rPr lang="en-ZA" smtClean="0"/>
              <a:pPr/>
              <a:t>‹#›</a:t>
            </a:fld>
            <a:endParaRPr lang="en-ZA" dirty="0"/>
          </a:p>
        </p:txBody>
      </p:sp>
    </p:spTree>
    <p:extLst>
      <p:ext uri="{BB962C8B-B14F-4D97-AF65-F5344CB8AC3E}">
        <p14:creationId xmlns:p14="http://schemas.microsoft.com/office/powerpoint/2010/main" val="193570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3</a:t>
            </a:fld>
            <a:endParaRPr lang="en-ZA"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8931932-7975-4A93-A654-FBCFB1176C80}" type="slidenum">
              <a:rPr lang="en-ZA" smtClean="0"/>
              <a:pPr/>
              <a:t>5</a:t>
            </a:fld>
            <a:endParaRPr lang="en-ZA"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8931932-7975-4A93-A654-FBCFB1176C80}" type="slidenum">
              <a:rPr lang="en-ZA" smtClean="0"/>
              <a:pPr/>
              <a:t>6</a:t>
            </a:fld>
            <a:endParaRPr lang="en-ZA"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7</a:t>
            </a:fld>
            <a:endParaRPr lang="en-ZA"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8</a:t>
            </a:fld>
            <a:endParaRPr lang="en-ZA"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14</a:t>
            </a:fld>
            <a:endParaRPr lang="en-ZA"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15</a:t>
            </a:fld>
            <a:endParaRPr lang="en-ZA"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19</a:t>
            </a:fld>
            <a:endParaRPr lang="en-Z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92140F88-93B1-440E-A591-D76F0FE18F60}" type="slidenum">
              <a:rPr lang="en-ZA" smtClean="0"/>
              <a:pPr/>
              <a:t>24</a:t>
            </a:fld>
            <a:endParaRPr lang="en-Z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154915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1319522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1599133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278774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146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27090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22773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1427180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229981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4078298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B741D616-5353-4146-B580-68B3AAEE15DB}" type="datetimeFigureOut">
              <a:rPr lang="en-US" smtClean="0"/>
              <a:pPr/>
              <a:t>7/29/2025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2773007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1D616-5353-4146-B580-68B3AAEE15DB}" type="datetimeFigureOut">
              <a:rPr lang="en-US" smtClean="0"/>
              <a:pPr/>
              <a:t>7/29/2025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19150-DA76-7F4B-8619-67A4798F8DD5}" type="slidenum">
              <a:rPr lang="en-US" smtClean="0"/>
              <a:pPr/>
              <a:t>‹#›</a:t>
            </a:fld>
            <a:endParaRPr lang="en-US" dirty="0"/>
          </a:p>
        </p:txBody>
      </p:sp>
    </p:spTree>
    <p:extLst>
      <p:ext uri="{BB962C8B-B14F-4D97-AF65-F5344CB8AC3E}">
        <p14:creationId xmlns:p14="http://schemas.microsoft.com/office/powerpoint/2010/main" val="3952929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sp>
        <p:nvSpPr>
          <p:cNvPr id="5" name="TextBox 4"/>
          <p:cNvSpPr txBox="1"/>
          <p:nvPr/>
        </p:nvSpPr>
        <p:spPr>
          <a:xfrm>
            <a:off x="661940" y="5596761"/>
            <a:ext cx="7897673" cy="831510"/>
          </a:xfrm>
          <a:prstGeom prst="rect">
            <a:avLst/>
          </a:prstGeom>
          <a:solidFill>
            <a:schemeClr val="bg1"/>
          </a:solidFill>
        </p:spPr>
        <p:txBody>
          <a:bodyPr wrap="square" rtlCol="0">
            <a:spAutoFit/>
          </a:bodyPr>
          <a:lstStyle/>
          <a:p>
            <a:pPr algn="ctr">
              <a:lnSpc>
                <a:spcPct val="110000"/>
              </a:lnSpc>
            </a:pPr>
            <a:r>
              <a:rPr lang="en-US" sz="2200" b="1" dirty="0">
                <a:solidFill>
                  <a:schemeClr val="tx1">
                    <a:lumMod val="50000"/>
                    <a:lumOff val="50000"/>
                  </a:schemeClr>
                </a:solidFill>
                <a:latin typeface="Myriad Pro Light"/>
                <a:cs typeface="Myriad Pro Light"/>
              </a:rPr>
              <a:t>CAPE WINELANDS</a:t>
            </a:r>
          </a:p>
          <a:p>
            <a:pPr algn="ctr">
              <a:lnSpc>
                <a:spcPct val="110000"/>
              </a:lnSpc>
            </a:pPr>
            <a:r>
              <a:rPr lang="en-US" sz="2200" dirty="0">
                <a:solidFill>
                  <a:schemeClr val="tx1">
                    <a:lumMod val="50000"/>
                    <a:lumOff val="50000"/>
                  </a:schemeClr>
                </a:solidFill>
                <a:latin typeface="Myriad Pro Light"/>
                <a:cs typeface="Myriad Pro Light"/>
              </a:rPr>
              <a:t>OLIFANTS RIVER</a:t>
            </a:r>
          </a:p>
        </p:txBody>
      </p:sp>
    </p:spTree>
    <p:extLst>
      <p:ext uri="{BB962C8B-B14F-4D97-AF65-F5344CB8AC3E}">
        <p14:creationId xmlns:p14="http://schemas.microsoft.com/office/powerpoint/2010/main" val="2390488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7.jpg"/>
          <p:cNvPicPr>
            <a:picLocks noChangeAspect="1"/>
          </p:cNvPicPr>
          <p:nvPr/>
        </p:nvPicPr>
        <p:blipFill rotWithShape="1">
          <a:blip r:embed="rId2" cstate="screen">
            <a:extLst>
              <a:ext uri="{28A0092B-C50C-407E-A947-70E740481C1C}">
                <a14:useLocalDpi xmlns:a14="http://schemas.microsoft.com/office/drawing/2010/main"/>
              </a:ext>
            </a:extLst>
          </a:blip>
          <a:srcRect b="6915"/>
          <a:stretch/>
        </p:blipFill>
        <p:spPr>
          <a:xfrm>
            <a:off x="0" y="0"/>
            <a:ext cx="9142571" cy="6383755"/>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4149355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8.jpg"/>
          <p:cNvPicPr>
            <a:picLocks noChangeAspect="1"/>
          </p:cNvPicPr>
          <p:nvPr/>
        </p:nvPicPr>
        <p:blipFill rotWithShape="1">
          <a:blip r:embed="rId2" cstate="screen">
            <a:extLst>
              <a:ext uri="{28A0092B-C50C-407E-A947-70E740481C1C}">
                <a14:useLocalDpi xmlns:a14="http://schemas.microsoft.com/office/drawing/2010/main"/>
              </a:ext>
            </a:extLst>
          </a:blip>
          <a:srcRect b="7637"/>
          <a:stretch/>
        </p:blipFill>
        <p:spPr>
          <a:xfrm>
            <a:off x="0" y="0"/>
            <a:ext cx="9142571" cy="6334268"/>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65284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9.jpg"/>
          <p:cNvPicPr>
            <a:picLocks noChangeAspect="1"/>
          </p:cNvPicPr>
          <p:nvPr/>
        </p:nvPicPr>
        <p:blipFill rotWithShape="1">
          <a:blip r:embed="rId2" cstate="screen">
            <a:extLst>
              <a:ext uri="{28A0092B-C50C-407E-A947-70E740481C1C}">
                <a14:useLocalDpi xmlns:a14="http://schemas.microsoft.com/office/drawing/2010/main"/>
              </a:ext>
            </a:extLst>
          </a:blip>
          <a:srcRect t="5773" b="8839"/>
          <a:stretch/>
        </p:blipFill>
        <p:spPr>
          <a:xfrm>
            <a:off x="0" y="395892"/>
            <a:ext cx="9142571" cy="5855899"/>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61186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0.jpg"/>
          <p:cNvPicPr>
            <a:picLocks noChangeAspect="1"/>
          </p:cNvPicPr>
          <p:nvPr/>
        </p:nvPicPr>
        <p:blipFill rotWithShape="1">
          <a:blip r:embed="rId2" cstate="screen">
            <a:extLst>
              <a:ext uri="{28A0092B-C50C-407E-A947-70E740481C1C}">
                <a14:useLocalDpi xmlns:a14="http://schemas.microsoft.com/office/drawing/2010/main"/>
              </a:ext>
            </a:extLst>
          </a:blip>
          <a:srcRect l="16" t="-6735" r="-16" b="6735"/>
          <a:stretch/>
        </p:blipFill>
        <p:spPr>
          <a:xfrm>
            <a:off x="1429" y="-461873"/>
            <a:ext cx="9142571" cy="685800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7152965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283"/>
          <a:stretch/>
        </p:blipFill>
        <p:spPr>
          <a:xfrm>
            <a:off x="0" y="536"/>
            <a:ext cx="9142571" cy="6426124"/>
          </a:xfrm>
          <a:prstGeom prst="rect">
            <a:avLst/>
          </a:prstGeom>
        </p:spPr>
      </p:pic>
      <p:sp>
        <p:nvSpPr>
          <p:cNvPr id="3" name="TextBox 2"/>
          <p:cNvSpPr txBox="1"/>
          <p:nvPr/>
        </p:nvSpPr>
        <p:spPr>
          <a:xfrm>
            <a:off x="287530" y="5541046"/>
            <a:ext cx="8530005" cy="675057"/>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The summers in this valley range from relatively warm to cool compared with some of South Africa’s other wine regions.</a:t>
            </a:r>
          </a:p>
        </p:txBody>
      </p:sp>
      <p:grpSp>
        <p:nvGrpSpPr>
          <p:cNvPr id="7" name="Group 6"/>
          <p:cNvGrpSpPr/>
          <p:nvPr/>
        </p:nvGrpSpPr>
        <p:grpSpPr>
          <a:xfrm>
            <a:off x="7292975" y="6426660"/>
            <a:ext cx="1584448" cy="431340"/>
            <a:chOff x="7273925" y="6426660"/>
            <a:chExt cx="1584448" cy="431340"/>
          </a:xfrm>
        </p:grpSpPr>
        <p:sp>
          <p:nvSpPr>
            <p:cNvPr id="8" name="Rectangle 7"/>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9" name="TextBox 8"/>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972289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6909"/>
          <a:stretch/>
        </p:blipFill>
        <p:spPr>
          <a:xfrm>
            <a:off x="0" y="536"/>
            <a:ext cx="9142571" cy="6383219"/>
          </a:xfrm>
          <a:prstGeom prst="rect">
            <a:avLst/>
          </a:prstGeom>
        </p:spPr>
      </p:pic>
      <p:sp>
        <p:nvSpPr>
          <p:cNvPr id="4" name="TextBox 3"/>
          <p:cNvSpPr txBox="1"/>
          <p:nvPr/>
        </p:nvSpPr>
        <p:spPr>
          <a:xfrm>
            <a:off x="287530" y="5541046"/>
            <a:ext cx="8530005" cy="675057"/>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Rainfall in the region is low. The southern part of the valley up until Clanwilliam has an annual average rainfall of 370mm.</a:t>
            </a:r>
          </a:p>
        </p:txBody>
      </p:sp>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66256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3.jpg"/>
          <p:cNvPicPr>
            <a:picLocks noChangeAspect="1"/>
          </p:cNvPicPr>
          <p:nvPr/>
        </p:nvPicPr>
        <p:blipFill rotWithShape="1">
          <a:blip r:embed="rId2" cstate="screen">
            <a:extLst>
              <a:ext uri="{28A0092B-C50C-407E-A947-70E740481C1C}">
                <a14:useLocalDpi xmlns:a14="http://schemas.microsoft.com/office/drawing/2010/main"/>
              </a:ext>
            </a:extLst>
          </a:blip>
          <a:srcRect b="6915"/>
          <a:stretch/>
        </p:blipFill>
        <p:spPr>
          <a:xfrm>
            <a:off x="0" y="0"/>
            <a:ext cx="9142571" cy="6383755"/>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494617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4.jpg"/>
          <p:cNvPicPr>
            <a:picLocks noChangeAspect="1"/>
          </p:cNvPicPr>
          <p:nvPr/>
        </p:nvPicPr>
        <p:blipFill rotWithShape="1">
          <a:blip r:embed="rId2" cstate="screen">
            <a:extLst>
              <a:ext uri="{28A0092B-C50C-407E-A947-70E740481C1C}">
                <a14:useLocalDpi xmlns:a14="http://schemas.microsoft.com/office/drawing/2010/main"/>
              </a:ext>
            </a:extLst>
          </a:blip>
          <a:srcRect b="6915"/>
          <a:stretch/>
        </p:blipFill>
        <p:spPr>
          <a:xfrm>
            <a:off x="0" y="0"/>
            <a:ext cx="9142571" cy="6383755"/>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1812260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5.jpg"/>
          <p:cNvPicPr>
            <a:picLocks noChangeAspect="1"/>
          </p:cNvPicPr>
          <p:nvPr/>
        </p:nvPicPr>
        <p:blipFill rotWithShape="1">
          <a:blip r:embed="rId2" cstate="screen">
            <a:extLst>
              <a:ext uri="{28A0092B-C50C-407E-A947-70E740481C1C}">
                <a14:useLocalDpi xmlns:a14="http://schemas.microsoft.com/office/drawing/2010/main"/>
              </a:ext>
            </a:extLst>
          </a:blip>
          <a:srcRect b="7637"/>
          <a:stretch/>
        </p:blipFill>
        <p:spPr>
          <a:xfrm>
            <a:off x="0" y="0"/>
            <a:ext cx="9142571" cy="6334268"/>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344910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149"/>
          <a:stretch/>
        </p:blipFill>
        <p:spPr>
          <a:xfrm>
            <a:off x="0" y="536"/>
            <a:ext cx="9142571" cy="6366723"/>
          </a:xfrm>
          <a:prstGeom prst="rect">
            <a:avLst/>
          </a:prstGeom>
        </p:spPr>
      </p:pic>
      <p:sp>
        <p:nvSpPr>
          <p:cNvPr id="4" name="TextBox 3"/>
          <p:cNvSpPr txBox="1"/>
          <p:nvPr/>
        </p:nvSpPr>
        <p:spPr>
          <a:xfrm>
            <a:off x="287530" y="5541046"/>
            <a:ext cx="8530005" cy="379591"/>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Here the climate is warm and the average annual rainfall is 220 mm. </a:t>
            </a:r>
          </a:p>
        </p:txBody>
      </p:sp>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538138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565412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7.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283793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8.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59085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19.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632723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sp>
        <p:nvSpPr>
          <p:cNvPr id="4" name="TextBox 3"/>
          <p:cNvSpPr txBox="1"/>
          <p:nvPr/>
        </p:nvSpPr>
        <p:spPr>
          <a:xfrm>
            <a:off x="313475" y="5542678"/>
            <a:ext cx="8420970" cy="970522"/>
          </a:xfrm>
          <a:prstGeom prst="rect">
            <a:avLst/>
          </a:prstGeom>
          <a:no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Closer to the cold Atlantic Ocean in the vicinity of Koekenaap vineyards can be found where cooler climates ensure high quality grapes. Further down the coast are the maritime vineyards of the stand-alone ward of Bamboes Bay.</a:t>
            </a:r>
          </a:p>
        </p:txBody>
      </p:sp>
      <p:grpSp>
        <p:nvGrpSpPr>
          <p:cNvPr id="11" name="Group 10"/>
          <p:cNvGrpSpPr/>
          <p:nvPr/>
        </p:nvGrpSpPr>
        <p:grpSpPr>
          <a:xfrm>
            <a:off x="7292975" y="6426660"/>
            <a:ext cx="1584448" cy="431340"/>
            <a:chOff x="7273925" y="6426660"/>
            <a:chExt cx="1584448" cy="431340"/>
          </a:xfrm>
        </p:grpSpPr>
        <p:sp>
          <p:nvSpPr>
            <p:cNvPr id="12" name="Rectangle 11"/>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3" name="TextBox 12"/>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4270287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TextBox 2"/>
          <p:cNvSpPr txBox="1"/>
          <p:nvPr/>
        </p:nvSpPr>
        <p:spPr>
          <a:xfrm>
            <a:off x="287530" y="5541046"/>
            <a:ext cx="8530005" cy="970522"/>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Isolated high-altitude vineyards are found in the high altitude wards of Piekenierskloof </a:t>
            </a:r>
            <a:r>
              <a:rPr lang="en-US" sz="1600">
                <a:solidFill>
                  <a:srgbClr val="A6A6A6"/>
                </a:solidFill>
                <a:latin typeface="Myriad Pro Light"/>
                <a:cs typeface="Myriad Pro Light"/>
              </a:rPr>
              <a:t>and stand-alone </a:t>
            </a:r>
            <a:r>
              <a:rPr lang="en-US" sz="1600" dirty="0">
                <a:solidFill>
                  <a:srgbClr val="A6A6A6"/>
                </a:solidFill>
                <a:latin typeface="Myriad Pro Light"/>
                <a:cs typeface="Myriad Pro Light"/>
              </a:rPr>
              <a:t>Cederberg, where the mean February temperature is 22.8⁰C  and rainfall is 473 mm (Stagmanskop Weather Station). </a:t>
            </a:r>
          </a:p>
        </p:txBody>
      </p:sp>
      <p:grpSp>
        <p:nvGrpSpPr>
          <p:cNvPr id="4" name="Group 3"/>
          <p:cNvGrpSpPr/>
          <p:nvPr/>
        </p:nvGrpSpPr>
        <p:grpSpPr>
          <a:xfrm>
            <a:off x="7292975" y="6426660"/>
            <a:ext cx="1584448" cy="431340"/>
            <a:chOff x="7273925" y="6426660"/>
            <a:chExt cx="1584448" cy="431340"/>
          </a:xfrm>
        </p:grpSpPr>
        <p:sp>
          <p:nvSpPr>
            <p:cNvPr id="5" name="Rectangle 4"/>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6" name="TextBox 5"/>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090343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7292975" y="6426660"/>
            <a:ext cx="1584448" cy="431340"/>
            <a:chOff x="7273925" y="6426660"/>
            <a:chExt cx="1584448" cy="431340"/>
          </a:xfrm>
        </p:grpSpPr>
        <p:sp>
          <p:nvSpPr>
            <p:cNvPr id="4" name="Rectangle 3"/>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753700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5975" y="0"/>
            <a:ext cx="9142571" cy="6858000"/>
          </a:xfrm>
          <a:prstGeom prst="rect">
            <a:avLst/>
          </a:prstGeom>
        </p:spPr>
      </p:pic>
      <p:grpSp>
        <p:nvGrpSpPr>
          <p:cNvPr id="3" name="Group 2"/>
          <p:cNvGrpSpPr/>
          <p:nvPr/>
        </p:nvGrpSpPr>
        <p:grpSpPr>
          <a:xfrm>
            <a:off x="7292975" y="6426660"/>
            <a:ext cx="1584448" cy="431340"/>
            <a:chOff x="7273925" y="6426660"/>
            <a:chExt cx="1584448" cy="431340"/>
          </a:xfrm>
        </p:grpSpPr>
        <p:sp>
          <p:nvSpPr>
            <p:cNvPr id="4" name="Rectangle 3"/>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9232778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4.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pic>
        <p:nvPicPr>
          <p:cNvPr id="1026" name="Picture 2" descr="C:\Users\Hanlie\AppData\Local\Microsoft\Windows\Temporary Internet Files\Content.Outlook\44YP5CDK\OLIFANTS RIVER slide 24.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4" y="0"/>
            <a:ext cx="914257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7292975" y="6426660"/>
            <a:ext cx="1584448" cy="431340"/>
            <a:chOff x="7273925" y="6426660"/>
            <a:chExt cx="1584448" cy="431340"/>
          </a:xfrm>
        </p:grpSpPr>
        <p:sp>
          <p:nvSpPr>
            <p:cNvPr id="5" name="Rectangle 4"/>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6" name="TextBox 5"/>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
        <p:nvSpPr>
          <p:cNvPr id="3" name="TextBox 2">
            <a:extLst>
              <a:ext uri="{FF2B5EF4-FFF2-40B4-BE49-F238E27FC236}">
                <a16:creationId xmlns="" xmlns:a16="http://schemas.microsoft.com/office/drawing/2014/main" id="{F5DBFD29-DAB0-E79C-1F20-B24B2B272576}"/>
              </a:ext>
            </a:extLst>
          </p:cNvPr>
          <p:cNvSpPr txBox="1"/>
          <p:nvPr/>
        </p:nvSpPr>
        <p:spPr>
          <a:xfrm>
            <a:off x="287530" y="5642647"/>
            <a:ext cx="8530005" cy="387798"/>
          </a:xfrm>
          <a:prstGeom prst="rect">
            <a:avLst/>
          </a:prstGeom>
          <a:solidFill>
            <a:srgbClr val="FFFFFF"/>
          </a:solidFill>
        </p:spPr>
        <p:txBody>
          <a:bodyPr wrap="square" rtlCol="0">
            <a:spAutoFit/>
          </a:bodyPr>
          <a:lstStyle/>
          <a:p>
            <a:pPr>
              <a:lnSpc>
                <a:spcPct val="120000"/>
              </a:lnSpc>
            </a:pPr>
            <a:r>
              <a:rPr lang="en-US" sz="1600" dirty="0">
                <a:solidFill>
                  <a:srgbClr val="A6A6A6"/>
                </a:solidFill>
                <a:latin typeface="Myriad Pro Light"/>
                <a:cs typeface="Myriad Pro Light"/>
              </a:rPr>
              <a:t>The main red-wine varieties planted </a:t>
            </a:r>
            <a:r>
              <a:rPr lang="en-US" sz="1600">
                <a:solidFill>
                  <a:srgbClr val="A6A6A6"/>
                </a:solidFill>
                <a:latin typeface="Myriad Pro Light"/>
                <a:cs typeface="Myriad Pro Light"/>
              </a:rPr>
              <a:t>are </a:t>
            </a:r>
            <a:r>
              <a:rPr lang="en-US" sz="1600" smtClean="0">
                <a:solidFill>
                  <a:srgbClr val="A6A6A6"/>
                </a:solidFill>
                <a:latin typeface="Myriad Pro Light"/>
                <a:cs typeface="Myriad Pro Light"/>
              </a:rPr>
              <a:t>Shiraz, Pinotage</a:t>
            </a:r>
            <a:r>
              <a:rPr lang="en-US" sz="1600" smtClean="0">
                <a:solidFill>
                  <a:srgbClr val="A6A6A6"/>
                </a:solidFill>
                <a:latin typeface="Myriad Pro Light"/>
                <a:cs typeface="Myriad Pro Light"/>
              </a:rPr>
              <a:t> and </a:t>
            </a:r>
            <a:r>
              <a:rPr lang="en-US" sz="1600" dirty="0">
                <a:solidFill>
                  <a:srgbClr val="A6A6A6"/>
                </a:solidFill>
                <a:latin typeface="Myriad Pro Light"/>
                <a:cs typeface="Myriad Pro Light"/>
              </a:rPr>
              <a:t>Ruby Cabernet.</a:t>
            </a:r>
          </a:p>
        </p:txBody>
      </p:sp>
    </p:spTree>
    <p:extLst>
      <p:ext uri="{BB962C8B-B14F-4D97-AF65-F5344CB8AC3E}">
        <p14:creationId xmlns:p14="http://schemas.microsoft.com/office/powerpoint/2010/main" val="25641711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grpSp>
        <p:nvGrpSpPr>
          <p:cNvPr id="3" name="Group 2"/>
          <p:cNvGrpSpPr/>
          <p:nvPr/>
        </p:nvGrpSpPr>
        <p:grpSpPr>
          <a:xfrm>
            <a:off x="7292975" y="6426660"/>
            <a:ext cx="1584448" cy="431340"/>
            <a:chOff x="7273925" y="6426660"/>
            <a:chExt cx="1584448" cy="431340"/>
          </a:xfrm>
        </p:grpSpPr>
        <p:sp>
          <p:nvSpPr>
            <p:cNvPr id="4" name="Rectangle 3"/>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043745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
        <p:nvSpPr>
          <p:cNvPr id="3" name="TextBox 2"/>
          <p:cNvSpPr txBox="1"/>
          <p:nvPr/>
        </p:nvSpPr>
        <p:spPr>
          <a:xfrm>
            <a:off x="299982" y="5614676"/>
            <a:ext cx="8469632" cy="757130"/>
          </a:xfrm>
          <a:prstGeom prst="rect">
            <a:avLst/>
          </a:prstGeom>
          <a:solidFill>
            <a:srgbClr val="FFFFFF"/>
          </a:solidFill>
        </p:spPr>
        <p:txBody>
          <a:bodyPr wrap="square" rtlCol="0">
            <a:spAutoFit/>
          </a:bodyPr>
          <a:lstStyle/>
          <a:p>
            <a:pPr>
              <a:lnSpc>
                <a:spcPct val="120000"/>
              </a:lnSpc>
            </a:pPr>
            <a:r>
              <a:rPr lang="en-US" sz="1200" dirty="0">
                <a:solidFill>
                  <a:srgbClr val="A6A6A6"/>
                </a:solidFill>
                <a:latin typeface="Myriad Pro Light"/>
                <a:cs typeface="Myriad Pro Light"/>
              </a:rPr>
              <a:t>The images used in these presentations have been sourced from various producers, as well as industry and tourism bodies.  These presentations are strictly for non-commercial, non-profit, educational purposes only and cannot be reproduced or transmitted  in any form or by any means without written permission from Wines of South Africa (</a:t>
            </a:r>
            <a:r>
              <a:rPr lang="en-US" sz="1200">
                <a:solidFill>
                  <a:srgbClr val="A6A6A6"/>
                </a:solidFill>
                <a:latin typeface="Myriad Pro Light"/>
                <a:cs typeface="Myriad Pro Light"/>
              </a:rPr>
              <a:t>WoSA</a:t>
            </a:r>
            <a:r>
              <a:rPr lang="en-US" sz="1200" dirty="0">
                <a:solidFill>
                  <a:srgbClr val="A6A6A6"/>
                </a:solidFill>
                <a:latin typeface="Myriad Pro Light"/>
                <a:cs typeface="Myriad Pro Light"/>
              </a:rPr>
              <a:t>).</a:t>
            </a:r>
          </a:p>
        </p:txBody>
      </p:sp>
    </p:spTree>
    <p:extLst>
      <p:ext uri="{BB962C8B-B14F-4D97-AF65-F5344CB8AC3E}">
        <p14:creationId xmlns:p14="http://schemas.microsoft.com/office/powerpoint/2010/main" val="78547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2571" cy="6858000"/>
          </a:xfrm>
          <a:prstGeom prst="rect">
            <a:avLst/>
          </a:prstGeom>
        </p:spPr>
      </p:pic>
    </p:spTree>
    <p:extLst>
      <p:ext uri="{BB962C8B-B14F-4D97-AF65-F5344CB8AC3E}">
        <p14:creationId xmlns:p14="http://schemas.microsoft.com/office/powerpoint/2010/main" val="4130263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rgbClr val="A2AC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97687" y="4968854"/>
            <a:ext cx="8229230" cy="1265988"/>
          </a:xfrm>
          <a:prstGeom prst="rect">
            <a:avLst/>
          </a:prstGeom>
          <a:noFill/>
        </p:spPr>
        <p:txBody>
          <a:bodyPr wrap="square" rtlCol="0">
            <a:spAutoFit/>
          </a:bodyPr>
          <a:lstStyle/>
          <a:p>
            <a:pPr>
              <a:lnSpc>
                <a:spcPct val="120000"/>
              </a:lnSpc>
            </a:pPr>
            <a:r>
              <a:rPr lang="en-US" sz="1600" dirty="0">
                <a:solidFill>
                  <a:schemeClr val="bg1"/>
                </a:solidFill>
                <a:latin typeface="Myriad Pro Light"/>
                <a:cs typeface="Myriad Pro Light"/>
              </a:rPr>
              <a:t>The Cape winelands, considered by many to be</a:t>
            </a:r>
          </a:p>
          <a:p>
            <a:pPr>
              <a:lnSpc>
                <a:spcPct val="120000"/>
              </a:lnSpc>
            </a:pPr>
            <a:r>
              <a:rPr lang="en-US" sz="1600" dirty="0">
                <a:solidFill>
                  <a:schemeClr val="bg1"/>
                </a:solidFill>
                <a:latin typeface="Myriad Pro Light"/>
                <a:cs typeface="Myriad Pro Light"/>
              </a:rPr>
              <a:t>the most beautiful in the world, have a network of</a:t>
            </a:r>
          </a:p>
          <a:p>
            <a:pPr>
              <a:lnSpc>
                <a:spcPct val="120000"/>
              </a:lnSpc>
            </a:pPr>
            <a:r>
              <a:rPr lang="en-US" sz="1600" dirty="0">
                <a:solidFill>
                  <a:schemeClr val="bg1"/>
                </a:solidFill>
                <a:latin typeface="Myriad Pro Light"/>
                <a:cs typeface="Myriad Pro Light"/>
              </a:rPr>
              <a:t>diverse and well-run wine routes, affording visitors</a:t>
            </a:r>
          </a:p>
          <a:p>
            <a:pPr>
              <a:lnSpc>
                <a:spcPct val="120000"/>
              </a:lnSpc>
            </a:pPr>
            <a:r>
              <a:rPr lang="en-US" sz="1600" dirty="0">
                <a:solidFill>
                  <a:schemeClr val="bg1"/>
                </a:solidFill>
                <a:latin typeface="Myriad Pro Light"/>
                <a:cs typeface="Myriad Pro Light"/>
              </a:rPr>
              <a:t>a varied and unforgettable experience.</a:t>
            </a:r>
          </a:p>
        </p:txBody>
      </p:sp>
    </p:spTree>
    <p:extLst>
      <p:ext uri="{BB962C8B-B14F-4D97-AF65-F5344CB8AC3E}">
        <p14:creationId xmlns:p14="http://schemas.microsoft.com/office/powerpoint/2010/main" val="1782331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
            <a:ext cx="9142571" cy="6856928"/>
          </a:xfrm>
          <a:prstGeom prst="rect">
            <a:avLst/>
          </a:prstGeom>
        </p:spPr>
      </p:pic>
      <p:sp>
        <p:nvSpPr>
          <p:cNvPr id="4" name="TextBox 3"/>
          <p:cNvSpPr txBox="1"/>
          <p:nvPr/>
        </p:nvSpPr>
        <p:spPr>
          <a:xfrm>
            <a:off x="661940" y="5802181"/>
            <a:ext cx="7897673" cy="430887"/>
          </a:xfrm>
          <a:prstGeom prst="rect">
            <a:avLst/>
          </a:prstGeom>
          <a:solidFill>
            <a:schemeClr val="bg1"/>
          </a:solidFill>
        </p:spPr>
        <p:txBody>
          <a:bodyPr wrap="square" rtlCol="0">
            <a:spAutoFit/>
          </a:bodyPr>
          <a:lstStyle/>
          <a:p>
            <a:pPr algn="ctr"/>
            <a:r>
              <a:rPr lang="en-US" sz="2200" dirty="0">
                <a:solidFill>
                  <a:schemeClr val="tx1">
                    <a:lumMod val="50000"/>
                    <a:lumOff val="50000"/>
                  </a:schemeClr>
                </a:solidFill>
                <a:latin typeface="Myriad Pro Light"/>
                <a:cs typeface="Myriad Pro Light"/>
              </a:rPr>
              <a:t>THE END</a:t>
            </a:r>
          </a:p>
        </p:txBody>
      </p:sp>
    </p:spTree>
    <p:extLst>
      <p:ext uri="{BB962C8B-B14F-4D97-AF65-F5344CB8AC3E}">
        <p14:creationId xmlns:p14="http://schemas.microsoft.com/office/powerpoint/2010/main" val="3297360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DB4EA3-737C-F034-E9B6-2C649E40AC6F}"/>
              </a:ext>
            </a:extLst>
          </p:cNvPr>
          <p:cNvPicPr>
            <a:picLocks noChangeAspect="1"/>
          </p:cNvPicPr>
          <p:nvPr/>
        </p:nvPicPr>
        <p:blipFill>
          <a:blip r:embed="rId2"/>
          <a:srcRect/>
          <a:stretch/>
        </p:blipFill>
        <p:spPr>
          <a:xfrm>
            <a:off x="0" y="7167"/>
            <a:ext cx="9142571" cy="6850833"/>
          </a:xfrm>
          <a:prstGeom prst="rect">
            <a:avLst/>
          </a:prstGeom>
        </p:spPr>
      </p:pic>
      <p:sp>
        <p:nvSpPr>
          <p:cNvPr id="3" name="TextBox 2"/>
          <p:cNvSpPr txBox="1"/>
          <p:nvPr/>
        </p:nvSpPr>
        <p:spPr>
          <a:xfrm>
            <a:off x="309853" y="5592964"/>
            <a:ext cx="7231552" cy="379591"/>
          </a:xfrm>
          <a:prstGeom prst="rect">
            <a:avLst/>
          </a:prstGeom>
          <a:solidFill>
            <a:srgbClr val="FFFFFF"/>
          </a:solid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Our winelands are located at the very tip of South Africa.</a:t>
            </a:r>
          </a:p>
        </p:txBody>
      </p:sp>
      <p:grpSp>
        <p:nvGrpSpPr>
          <p:cNvPr id="9" name="Group 8"/>
          <p:cNvGrpSpPr/>
          <p:nvPr/>
        </p:nvGrpSpPr>
        <p:grpSpPr>
          <a:xfrm>
            <a:off x="7292975" y="6426660"/>
            <a:ext cx="1584448" cy="431340"/>
            <a:chOff x="7273925" y="6426660"/>
            <a:chExt cx="1584448" cy="431340"/>
          </a:xfrm>
        </p:grpSpPr>
        <p:sp>
          <p:nvSpPr>
            <p:cNvPr id="10" name="Rectangle 9"/>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1" name="TextBox 10"/>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3482815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1BBEDDA-F0F9-CE4C-CFDC-207D043CDCC1}"/>
              </a:ext>
            </a:extLst>
          </p:cNvPr>
          <p:cNvPicPr>
            <a:picLocks noChangeAspect="1"/>
          </p:cNvPicPr>
          <p:nvPr/>
        </p:nvPicPr>
        <p:blipFill>
          <a:blip r:embed="rId3"/>
          <a:srcRect/>
          <a:stretch/>
        </p:blipFill>
        <p:spPr>
          <a:xfrm>
            <a:off x="0" y="1073"/>
            <a:ext cx="9142569" cy="6856927"/>
          </a:xfrm>
          <a:prstGeom prst="rect">
            <a:avLst/>
          </a:prstGeom>
        </p:spPr>
      </p:pic>
      <p:sp>
        <p:nvSpPr>
          <p:cNvPr id="10" name="TextBox 9"/>
          <p:cNvSpPr txBox="1"/>
          <p:nvPr/>
        </p:nvSpPr>
        <p:spPr>
          <a:xfrm>
            <a:off x="2342724" y="5592964"/>
            <a:ext cx="6426811" cy="379591"/>
          </a:xfrm>
          <a:prstGeom prst="rect">
            <a:avLst/>
          </a:prstGeom>
          <a:solidFill>
            <a:srgbClr val="FFFFFF"/>
          </a:solidFill>
        </p:spPr>
        <p:txBody>
          <a:bodyPr wrap="square" rtlCol="0">
            <a:spAutoFit/>
          </a:bodyPr>
          <a:lstStyle/>
          <a:p>
            <a:pPr>
              <a:lnSpc>
                <a:spcPct val="120000"/>
              </a:lnSpc>
            </a:pPr>
            <a:r>
              <a:rPr lang="en-US" sz="1600" b="1" dirty="0">
                <a:solidFill>
                  <a:schemeClr val="bg1">
                    <a:lumMod val="50000"/>
                  </a:schemeClr>
                </a:solidFill>
                <a:latin typeface="Myriad Pro Light"/>
                <a:cs typeface="Myriad Pro Light"/>
              </a:rPr>
              <a:t>PRODUCTION AREAS: </a:t>
            </a:r>
            <a:r>
              <a:rPr lang="en-US" sz="1600" dirty="0">
                <a:solidFill>
                  <a:schemeClr val="bg1">
                    <a:lumMod val="50000"/>
                  </a:schemeClr>
                </a:solidFill>
                <a:latin typeface="Myriad Pro Light"/>
                <a:cs typeface="Myriad Pro Light"/>
              </a:rPr>
              <a:t>Districts of South Africa.</a:t>
            </a:r>
          </a:p>
        </p:txBody>
      </p:sp>
      <p:grpSp>
        <p:nvGrpSpPr>
          <p:cNvPr id="3" name="Group 2">
            <a:extLst>
              <a:ext uri="{FF2B5EF4-FFF2-40B4-BE49-F238E27FC236}">
                <a16:creationId xmlns="" xmlns:a16="http://schemas.microsoft.com/office/drawing/2014/main" id="{0E05F3F3-55E3-C0FC-0261-231D9E9AC7FD}"/>
              </a:ext>
            </a:extLst>
          </p:cNvPr>
          <p:cNvGrpSpPr/>
          <p:nvPr/>
        </p:nvGrpSpPr>
        <p:grpSpPr>
          <a:xfrm>
            <a:off x="7292975" y="6426660"/>
            <a:ext cx="1584448" cy="431340"/>
            <a:chOff x="7273925" y="6426660"/>
            <a:chExt cx="1584448" cy="431340"/>
          </a:xfrm>
        </p:grpSpPr>
        <p:sp>
          <p:nvSpPr>
            <p:cNvPr id="4" name="Rectangle 3">
              <a:extLst>
                <a:ext uri="{FF2B5EF4-FFF2-40B4-BE49-F238E27FC236}">
                  <a16:creationId xmlns="" xmlns:a16="http://schemas.microsoft.com/office/drawing/2014/main" id="{83602011-1CE7-4839-339B-F21CCB5FE0A5}"/>
                </a:ext>
              </a:extLst>
            </p:cNvPr>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a:extLst>
                <a:ext uri="{FF2B5EF4-FFF2-40B4-BE49-F238E27FC236}">
                  <a16:creationId xmlns="" xmlns:a16="http://schemas.microsoft.com/office/drawing/2014/main" id="{AC22B416-3D95-A804-21B3-7C476B43B1F2}"/>
                </a:ext>
              </a:extLst>
            </p:cNvPr>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46127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rcRect/>
          <a:stretch/>
        </p:blipFill>
        <p:spPr>
          <a:xfrm>
            <a:off x="0" y="536"/>
            <a:ext cx="9142569" cy="6856927"/>
          </a:xfrm>
          <a:prstGeom prst="rect">
            <a:avLst/>
          </a:prstGeom>
        </p:spPr>
      </p:pic>
      <p:sp>
        <p:nvSpPr>
          <p:cNvPr id="13" name="TextBox 12"/>
          <p:cNvSpPr txBox="1"/>
          <p:nvPr/>
        </p:nvSpPr>
        <p:spPr>
          <a:xfrm>
            <a:off x="1431639" y="5592964"/>
            <a:ext cx="7231552" cy="379591"/>
          </a:xfrm>
          <a:prstGeom prst="rect">
            <a:avLst/>
          </a:prstGeom>
          <a:solidFill>
            <a:srgbClr val="FFFFFF"/>
          </a:solid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Wards of South Africa.</a:t>
            </a:r>
          </a:p>
        </p:txBody>
      </p:sp>
      <p:grpSp>
        <p:nvGrpSpPr>
          <p:cNvPr id="2" name="Group 1">
            <a:extLst>
              <a:ext uri="{FF2B5EF4-FFF2-40B4-BE49-F238E27FC236}">
                <a16:creationId xmlns="" xmlns:a16="http://schemas.microsoft.com/office/drawing/2014/main" id="{9DAEAAD6-566E-82E3-E3B3-F59406F21B6A}"/>
              </a:ext>
            </a:extLst>
          </p:cNvPr>
          <p:cNvGrpSpPr/>
          <p:nvPr/>
        </p:nvGrpSpPr>
        <p:grpSpPr>
          <a:xfrm>
            <a:off x="7292975" y="6426660"/>
            <a:ext cx="1584448" cy="431340"/>
            <a:chOff x="7273925" y="6426660"/>
            <a:chExt cx="1584448" cy="431340"/>
          </a:xfrm>
        </p:grpSpPr>
        <p:sp>
          <p:nvSpPr>
            <p:cNvPr id="3" name="Rectangle 2">
              <a:extLst>
                <a:ext uri="{FF2B5EF4-FFF2-40B4-BE49-F238E27FC236}">
                  <a16:creationId xmlns="" xmlns:a16="http://schemas.microsoft.com/office/drawing/2014/main" id="{73520AA4-61E4-4E20-2B6B-4F5FEF83C2A6}"/>
                </a:ext>
              </a:extLst>
            </p:cNvPr>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4" name="TextBox 3">
              <a:extLst>
                <a:ext uri="{FF2B5EF4-FFF2-40B4-BE49-F238E27FC236}">
                  <a16:creationId xmlns="" xmlns:a16="http://schemas.microsoft.com/office/drawing/2014/main" id="{33BD9C79-32E6-9C97-B2C6-670D23078F00}"/>
                </a:ext>
              </a:extLst>
            </p:cNvPr>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854083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07768" y="2007524"/>
            <a:ext cx="2856789" cy="3334246"/>
          </a:xfrm>
          <a:prstGeom prst="rect">
            <a:avLst/>
          </a:prstGeom>
          <a:noFill/>
        </p:spPr>
        <p:txBody>
          <a:bodyPr wrap="square" rtlCol="0">
            <a:spAutoFit/>
          </a:bodyPr>
          <a:lstStyle/>
          <a:p>
            <a:pPr algn="r">
              <a:lnSpc>
                <a:spcPct val="120000"/>
              </a:lnSpc>
            </a:pPr>
            <a:r>
              <a:rPr lang="en-US" sz="1600" b="1" dirty="0">
                <a:solidFill>
                  <a:schemeClr val="tx1">
                    <a:lumMod val="65000"/>
                    <a:lumOff val="35000"/>
                  </a:schemeClr>
                </a:solidFill>
                <a:latin typeface="Myriad Pro"/>
                <a:cs typeface="Myriad Pro"/>
              </a:rPr>
              <a:t>Region: </a:t>
            </a:r>
            <a:r>
              <a:rPr lang="en-US" sz="1600" dirty="0">
                <a:solidFill>
                  <a:schemeClr val="tx1">
                    <a:lumMod val="65000"/>
                    <a:lumOff val="35000"/>
                  </a:schemeClr>
                </a:solidFill>
                <a:latin typeface="Myriad Pro Light"/>
                <a:cs typeface="Myriad Pro Light"/>
              </a:rPr>
              <a:t>Olifants River</a:t>
            </a:r>
          </a:p>
          <a:p>
            <a:pPr algn="r">
              <a:lnSpc>
                <a:spcPct val="120000"/>
              </a:lnSpc>
            </a:pPr>
            <a:r>
              <a:rPr lang="en-US" sz="1600" b="1" dirty="0">
                <a:solidFill>
                  <a:schemeClr val="tx1">
                    <a:lumMod val="65000"/>
                    <a:lumOff val="35000"/>
                  </a:schemeClr>
                </a:solidFill>
                <a:latin typeface="Myriad Pro"/>
                <a:cs typeface="Myriad Pro"/>
              </a:rPr>
              <a:t>Districts: </a:t>
            </a:r>
            <a:r>
              <a:rPr lang="en-US" sz="1600" dirty="0">
                <a:solidFill>
                  <a:schemeClr val="tx1">
                    <a:lumMod val="65000"/>
                    <a:lumOff val="35000"/>
                  </a:schemeClr>
                </a:solidFill>
                <a:latin typeface="Myriad Pro Light"/>
                <a:cs typeface="Myriad Pro Light"/>
              </a:rPr>
              <a:t>Citrusdal Mountain</a:t>
            </a:r>
          </a:p>
          <a:p>
            <a:pPr algn="r">
              <a:lnSpc>
                <a:spcPct val="120000"/>
              </a:lnSpc>
            </a:pPr>
            <a:r>
              <a:rPr lang="en-US" sz="1600" dirty="0">
                <a:solidFill>
                  <a:schemeClr val="tx1">
                    <a:lumMod val="65000"/>
                    <a:lumOff val="35000"/>
                  </a:schemeClr>
                </a:solidFill>
                <a:latin typeface="Myriad Pro Light"/>
                <a:cs typeface="Myriad Pro Light"/>
              </a:rPr>
              <a:t>Citrusdal Valley</a:t>
            </a:r>
          </a:p>
          <a:p>
            <a:pPr algn="r">
              <a:lnSpc>
                <a:spcPct val="120000"/>
              </a:lnSpc>
            </a:pPr>
            <a:r>
              <a:rPr lang="en-US" sz="1600" b="1" dirty="0">
                <a:solidFill>
                  <a:schemeClr val="tx1">
                    <a:lumMod val="65000"/>
                    <a:lumOff val="35000"/>
                  </a:schemeClr>
                </a:solidFill>
                <a:latin typeface="Myriad Pro"/>
                <a:cs typeface="Myriad Pro"/>
              </a:rPr>
              <a:t>Wards: </a:t>
            </a:r>
            <a:r>
              <a:rPr lang="en-US" sz="1600" dirty="0">
                <a:solidFill>
                  <a:schemeClr val="tx1">
                    <a:lumMod val="65000"/>
                    <a:lumOff val="35000"/>
                  </a:schemeClr>
                </a:solidFill>
                <a:latin typeface="Myriad Pro Light"/>
                <a:cs typeface="Myriad Pro Light"/>
              </a:rPr>
              <a:t>Piekenierskloof</a:t>
            </a:r>
          </a:p>
          <a:p>
            <a:pPr algn="r">
              <a:lnSpc>
                <a:spcPct val="120000"/>
              </a:lnSpc>
            </a:pPr>
            <a:r>
              <a:rPr lang="en-US" sz="1600" dirty="0">
                <a:solidFill>
                  <a:schemeClr val="tx1">
                    <a:lumMod val="65000"/>
                    <a:lumOff val="35000"/>
                  </a:schemeClr>
                </a:solidFill>
                <a:latin typeface="Myriad Pro Light"/>
                <a:cs typeface="Myriad Pro Light"/>
              </a:rPr>
              <a:t>Spruitdrift</a:t>
            </a:r>
          </a:p>
          <a:p>
            <a:pPr algn="r">
              <a:lnSpc>
                <a:spcPct val="120000"/>
              </a:lnSpc>
            </a:pPr>
            <a:r>
              <a:rPr lang="en-US" sz="1600" dirty="0">
                <a:solidFill>
                  <a:schemeClr val="tx1">
                    <a:lumMod val="65000"/>
                    <a:lumOff val="35000"/>
                  </a:schemeClr>
                </a:solidFill>
                <a:latin typeface="Myriad Pro Light"/>
                <a:cs typeface="Myriad Pro Light"/>
              </a:rPr>
              <a:t>Vredendal</a:t>
            </a:r>
          </a:p>
          <a:p>
            <a:pPr algn="r">
              <a:lnSpc>
                <a:spcPct val="120000"/>
              </a:lnSpc>
            </a:pPr>
            <a:endParaRPr lang="en-US" sz="1600" dirty="0">
              <a:solidFill>
                <a:schemeClr val="tx1">
                  <a:lumMod val="65000"/>
                  <a:lumOff val="35000"/>
                </a:schemeClr>
              </a:solidFill>
              <a:latin typeface="Myriad Pro Light"/>
              <a:cs typeface="Myriad Pro Light"/>
            </a:endParaRPr>
          </a:p>
          <a:p>
            <a:pPr algn="r">
              <a:lnSpc>
                <a:spcPct val="120000"/>
              </a:lnSpc>
            </a:pPr>
            <a:r>
              <a:rPr lang="en-US" sz="1600" b="1" dirty="0">
                <a:solidFill>
                  <a:schemeClr val="tx1">
                    <a:lumMod val="65000"/>
                    <a:lumOff val="35000"/>
                  </a:schemeClr>
                </a:solidFill>
                <a:latin typeface="Myriad Pro"/>
                <a:cs typeface="Myriad Pro"/>
              </a:rPr>
              <a:t>Region: </a:t>
            </a:r>
            <a:r>
              <a:rPr lang="en-US" sz="1600" dirty="0">
                <a:solidFill>
                  <a:schemeClr val="tx1">
                    <a:lumMod val="65000"/>
                    <a:lumOff val="35000"/>
                  </a:schemeClr>
                </a:solidFill>
                <a:latin typeface="Myriad Pro Light"/>
                <a:cs typeface="Myriad Pro Light"/>
              </a:rPr>
              <a:t>Coastal</a:t>
            </a:r>
          </a:p>
          <a:p>
            <a:pPr algn="r">
              <a:lnSpc>
                <a:spcPct val="120000"/>
              </a:lnSpc>
            </a:pPr>
            <a:r>
              <a:rPr lang="en-US" sz="1600" b="1" dirty="0">
                <a:solidFill>
                  <a:schemeClr val="tx1">
                    <a:lumMod val="65000"/>
                    <a:lumOff val="35000"/>
                  </a:schemeClr>
                </a:solidFill>
                <a:latin typeface="Myriad Pro"/>
                <a:cs typeface="Myriad Pro"/>
              </a:rPr>
              <a:t>Districts: </a:t>
            </a:r>
            <a:r>
              <a:rPr lang="en-US" sz="1600" dirty="0">
                <a:solidFill>
                  <a:schemeClr val="tx1">
                    <a:lumMod val="65000"/>
                    <a:lumOff val="35000"/>
                  </a:schemeClr>
                </a:solidFill>
                <a:latin typeface="Myriad Pro Light"/>
                <a:cs typeface="Myriad Pro Light"/>
              </a:rPr>
              <a:t>Lutzville Valley</a:t>
            </a:r>
            <a:br>
              <a:rPr lang="en-US" sz="1600" dirty="0">
                <a:solidFill>
                  <a:schemeClr val="tx1">
                    <a:lumMod val="65000"/>
                    <a:lumOff val="35000"/>
                  </a:schemeClr>
                </a:solidFill>
                <a:latin typeface="Myriad Pro Light"/>
                <a:cs typeface="Myriad Pro Light"/>
              </a:rPr>
            </a:br>
            <a:r>
              <a:rPr lang="en-US" sz="1600" b="1" dirty="0">
                <a:solidFill>
                  <a:schemeClr val="tx1">
                    <a:lumMod val="65000"/>
                    <a:lumOff val="35000"/>
                  </a:schemeClr>
                </a:solidFill>
                <a:latin typeface="Myriad Pro"/>
                <a:cs typeface="Myriad Pro"/>
              </a:rPr>
              <a:t>Ward: </a:t>
            </a:r>
            <a:r>
              <a:rPr lang="en-US" sz="1600" dirty="0">
                <a:solidFill>
                  <a:schemeClr val="tx1">
                    <a:lumMod val="65000"/>
                    <a:lumOff val="35000"/>
                  </a:schemeClr>
                </a:solidFill>
                <a:latin typeface="Myriad Pro Light"/>
                <a:cs typeface="Myriad Pro Light"/>
              </a:rPr>
              <a:t>Koekenaap</a:t>
            </a:r>
          </a:p>
          <a:p>
            <a:pPr algn="r">
              <a:lnSpc>
                <a:spcPct val="120000"/>
              </a:lnSpc>
            </a:pPr>
            <a:endParaRPr lang="en-US" sz="1600" dirty="0">
              <a:solidFill>
                <a:schemeClr val="tx1">
                  <a:lumMod val="65000"/>
                  <a:lumOff val="35000"/>
                </a:schemeClr>
              </a:solidFill>
              <a:latin typeface="Myriad Pro Light"/>
              <a:cs typeface="Myriad Pro Light"/>
            </a:endParaRPr>
          </a:p>
        </p:txBody>
      </p:sp>
      <p:sp>
        <p:nvSpPr>
          <p:cNvPr id="4" name="Rectangle 3"/>
          <p:cNvSpPr/>
          <p:nvPr/>
        </p:nvSpPr>
        <p:spPr>
          <a:xfrm>
            <a:off x="0" y="-183"/>
            <a:ext cx="9144000" cy="1766673"/>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5" name="TextBox 4"/>
          <p:cNvSpPr txBox="1"/>
          <p:nvPr/>
        </p:nvSpPr>
        <p:spPr>
          <a:xfrm>
            <a:off x="6526425" y="1124233"/>
            <a:ext cx="2441694" cy="523220"/>
          </a:xfrm>
          <a:prstGeom prst="rect">
            <a:avLst/>
          </a:prstGeom>
          <a:noFill/>
        </p:spPr>
        <p:txBody>
          <a:bodyPr wrap="none" rtlCol="0">
            <a:spAutoFit/>
          </a:bodyPr>
          <a:lstStyle/>
          <a:p>
            <a:pPr algn="r"/>
            <a:r>
              <a:rPr lang="en-US" sz="2800" b="1" spc="100" dirty="0">
                <a:solidFill>
                  <a:schemeClr val="tx1">
                    <a:lumMod val="65000"/>
                    <a:lumOff val="35000"/>
                  </a:schemeClr>
                </a:solidFill>
                <a:latin typeface="Myriad Pro Light"/>
                <a:cs typeface="Myriad Pro Light"/>
              </a:rPr>
              <a:t>Olifants River</a:t>
            </a:r>
          </a:p>
        </p:txBody>
      </p:sp>
      <p:grpSp>
        <p:nvGrpSpPr>
          <p:cNvPr id="8" name="Group 7"/>
          <p:cNvGrpSpPr/>
          <p:nvPr/>
        </p:nvGrpSpPr>
        <p:grpSpPr>
          <a:xfrm>
            <a:off x="7292975" y="6426660"/>
            <a:ext cx="1584448" cy="431340"/>
            <a:chOff x="7273925" y="6426660"/>
            <a:chExt cx="1584448" cy="431340"/>
          </a:xfrm>
        </p:grpSpPr>
        <p:sp>
          <p:nvSpPr>
            <p:cNvPr id="9" name="Rectangle 8"/>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10" name="TextBox 9"/>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234879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5.jpg"/>
          <p:cNvPicPr>
            <a:picLocks noChangeAspect="1"/>
          </p:cNvPicPr>
          <p:nvPr/>
        </p:nvPicPr>
        <p:blipFill rotWithShape="1">
          <a:blip r:embed="rId3" cstate="screen">
            <a:extLst>
              <a:ext uri="{28A0092B-C50C-407E-A947-70E740481C1C}">
                <a14:useLocalDpi xmlns:a14="http://schemas.microsoft.com/office/drawing/2010/main"/>
              </a:ext>
            </a:extLst>
          </a:blip>
          <a:srcRect b="18446"/>
          <a:stretch/>
        </p:blipFill>
        <p:spPr>
          <a:xfrm>
            <a:off x="0" y="0"/>
            <a:ext cx="9142571" cy="5592964"/>
          </a:xfrm>
          <a:prstGeom prst="rect">
            <a:avLst/>
          </a:prstGeom>
        </p:spPr>
      </p:pic>
      <p:sp>
        <p:nvSpPr>
          <p:cNvPr id="3" name="TextBox 2"/>
          <p:cNvSpPr txBox="1"/>
          <p:nvPr/>
        </p:nvSpPr>
        <p:spPr>
          <a:xfrm>
            <a:off x="309853" y="5592964"/>
            <a:ext cx="8481582" cy="379591"/>
          </a:xfrm>
          <a:prstGeom prst="rect">
            <a:avLst/>
          </a:prstGeom>
          <a:solidFill>
            <a:srgbClr val="FFFFFF"/>
          </a:solidFill>
        </p:spPr>
        <p:txBody>
          <a:bodyPr wrap="square" rtlCol="0">
            <a:spAutoFit/>
          </a:bodyPr>
          <a:lstStyle/>
          <a:p>
            <a:pPr>
              <a:lnSpc>
                <a:spcPct val="120000"/>
              </a:lnSpc>
            </a:pPr>
            <a:r>
              <a:rPr lang="en-US" sz="1600" dirty="0">
                <a:solidFill>
                  <a:schemeClr val="bg1">
                    <a:lumMod val="50000"/>
                  </a:schemeClr>
                </a:solidFill>
                <a:latin typeface="Myriad Pro Light"/>
                <a:cs typeface="Myriad Pro Light"/>
              </a:rPr>
              <a:t>This winegrowing area runs in a belt from north to south along the broad valley of the Olifants River.</a:t>
            </a:r>
          </a:p>
        </p:txBody>
      </p:sp>
      <p:grpSp>
        <p:nvGrpSpPr>
          <p:cNvPr id="7" name="Group 6"/>
          <p:cNvGrpSpPr/>
          <p:nvPr/>
        </p:nvGrpSpPr>
        <p:grpSpPr>
          <a:xfrm>
            <a:off x="7292975" y="6426660"/>
            <a:ext cx="1584448" cy="431340"/>
            <a:chOff x="7273925" y="6426660"/>
            <a:chExt cx="1584448" cy="431340"/>
          </a:xfrm>
        </p:grpSpPr>
        <p:sp>
          <p:nvSpPr>
            <p:cNvPr id="8" name="Rectangle 7"/>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9" name="TextBox 8"/>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67368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LIFANTS RIVER6.jpg"/>
          <p:cNvPicPr>
            <a:picLocks noChangeAspect="1"/>
          </p:cNvPicPr>
          <p:nvPr/>
        </p:nvPicPr>
        <p:blipFill rotWithShape="1">
          <a:blip r:embed="rId2" cstate="screen">
            <a:extLst>
              <a:ext uri="{28A0092B-C50C-407E-A947-70E740481C1C}">
                <a14:useLocalDpi xmlns:a14="http://schemas.microsoft.com/office/drawing/2010/main"/>
              </a:ext>
            </a:extLst>
          </a:blip>
          <a:srcRect b="6290"/>
          <a:stretch/>
        </p:blipFill>
        <p:spPr>
          <a:xfrm>
            <a:off x="0" y="0"/>
            <a:ext cx="9142571" cy="6426660"/>
          </a:xfrm>
          <a:prstGeom prst="rect">
            <a:avLst/>
          </a:prstGeom>
        </p:spPr>
      </p:pic>
      <p:grpSp>
        <p:nvGrpSpPr>
          <p:cNvPr id="6" name="Group 5"/>
          <p:cNvGrpSpPr/>
          <p:nvPr/>
        </p:nvGrpSpPr>
        <p:grpSpPr>
          <a:xfrm>
            <a:off x="7292975" y="6426660"/>
            <a:ext cx="1584448" cy="431340"/>
            <a:chOff x="7273925" y="6426660"/>
            <a:chExt cx="1584448" cy="431340"/>
          </a:xfrm>
        </p:grpSpPr>
        <p:sp>
          <p:nvSpPr>
            <p:cNvPr id="7" name="Rectangle 6"/>
            <p:cNvSpPr/>
            <p:nvPr/>
          </p:nvSpPr>
          <p:spPr>
            <a:xfrm>
              <a:off x="7273925" y="6426660"/>
              <a:ext cx="1584448" cy="431340"/>
            </a:xfrm>
            <a:prstGeom prst="rect">
              <a:avLst/>
            </a:prstGeom>
            <a:solidFill>
              <a:srgbClr val="A49B8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7F7F7F"/>
                </a:solidFill>
              </a:endParaRPr>
            </a:p>
          </p:txBody>
        </p:sp>
        <p:sp>
          <p:nvSpPr>
            <p:cNvPr id="8" name="TextBox 7"/>
            <p:cNvSpPr txBox="1"/>
            <p:nvPr/>
          </p:nvSpPr>
          <p:spPr>
            <a:xfrm>
              <a:off x="7516162" y="6496769"/>
              <a:ext cx="1120820" cy="276999"/>
            </a:xfrm>
            <a:prstGeom prst="rect">
              <a:avLst/>
            </a:prstGeom>
            <a:noFill/>
          </p:spPr>
          <p:txBody>
            <a:bodyPr wrap="none" rtlCol="0">
              <a:spAutoFit/>
            </a:bodyPr>
            <a:lstStyle/>
            <a:p>
              <a:pPr algn="ctr"/>
              <a:r>
                <a:rPr lang="en-US" sz="1200" b="1" dirty="0">
                  <a:solidFill>
                    <a:schemeClr val="tx1">
                      <a:lumMod val="65000"/>
                      <a:lumOff val="35000"/>
                    </a:schemeClr>
                  </a:solidFill>
                  <a:latin typeface="Myriad Pro"/>
                  <a:cs typeface="Myriad Pro"/>
                </a:rPr>
                <a:t>Olifants River</a:t>
              </a:r>
            </a:p>
          </p:txBody>
        </p:sp>
      </p:grpSp>
    </p:spTree>
    <p:extLst>
      <p:ext uri="{BB962C8B-B14F-4D97-AF65-F5344CB8AC3E}">
        <p14:creationId xmlns:p14="http://schemas.microsoft.com/office/powerpoint/2010/main" val="1422612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371</Words>
  <Application>Microsoft Office PowerPoint</Application>
  <PresentationFormat>On-screen Show (4:3)</PresentationFormat>
  <Paragraphs>62</Paragraphs>
  <Slides>31</Slides>
  <Notes>9</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private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moodie</dc:creator>
  <cp:lastModifiedBy>Lindsaye</cp:lastModifiedBy>
  <cp:revision>43</cp:revision>
  <dcterms:created xsi:type="dcterms:W3CDTF">2014-07-16T03:56:34Z</dcterms:created>
  <dcterms:modified xsi:type="dcterms:W3CDTF">2025-07-29T11:39:29Z</dcterms:modified>
</cp:coreProperties>
</file>